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00F7E94D-A5F8-4DD8-BCCC-942B63595A2A}">
  <a:tblStyle styleId="{00F7E94D-A5F8-4DD8-BCCC-942B63595A2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11" Type="http://schemas.openxmlformats.org/officeDocument/2006/relationships/slide" Target="slides/slide5.xml"/><Relationship Id="rId22" Type="http://schemas.openxmlformats.org/officeDocument/2006/relationships/slide" Target="slides/slide16.xml"/><Relationship Id="rId10" Type="http://schemas.openxmlformats.org/officeDocument/2006/relationships/slide" Target="slides/slide4.xml"/><Relationship Id="rId21" Type="http://schemas.openxmlformats.org/officeDocument/2006/relationships/slide" Target="slides/slide15.xml"/><Relationship Id="rId13" Type="http://schemas.openxmlformats.org/officeDocument/2006/relationships/slide" Target="slides/slide7.xml"/><Relationship Id="rId24" Type="http://schemas.openxmlformats.org/officeDocument/2006/relationships/slide" Target="slides/slide18.xml"/><Relationship Id="rId12" Type="http://schemas.openxmlformats.org/officeDocument/2006/relationships/slide" Target="slides/slide6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1.xml"/><Relationship Id="rId19" Type="http://schemas.openxmlformats.org/officeDocument/2006/relationships/slide" Target="slides/slide13.xml"/><Relationship Id="rId6" Type="http://schemas.openxmlformats.org/officeDocument/2006/relationships/notesMaster" Target="notesMasters/notesMaster1.xml"/><Relationship Id="rId18" Type="http://schemas.openxmlformats.org/officeDocument/2006/relationships/slide" Target="slides/slide12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Raise hand for Questions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Thumbs up for TAs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651a6a5218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651a6a5218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63dc16924a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63dc16924a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651a6a5218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651a6a5218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every </a:t>
            </a:r>
            <a:r>
              <a:rPr lang="en"/>
              <a:t>function</a:t>
            </a:r>
            <a:r>
              <a:rPr lang="en"/>
              <a:t> is added on with a “+”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formatting note: “+” must be at end of the line after the function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651a6a5218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651a6a5218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651a6a5218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651a6a5218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651a6a5218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651a6a5218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651a6a5218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651a6a5218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652ea29b9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652ea29b9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6511d55f26_1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6511d55f26_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651a6a5218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651a6a5218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651a6a5218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651a6a5218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Packages - “</a:t>
            </a:r>
            <a:r>
              <a:rPr lang="en"/>
              <a:t>boilerplate” code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63dc16924a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63dc16924a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Desktop RStudio is fine too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6511d55f26_1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6511d55f26_1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# difference between console &amp; file editor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# create new file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# how to run code in file editor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6511d55f26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6511d55f26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Import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Tidy - consistent form. Each column is a variable and each row is an observation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Transform</a:t>
            </a:r>
            <a:r>
              <a:rPr lang="en"/>
              <a:t> - subsetting, creating new variables, summary statistics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Visualization - shows unexpected, helps raise new questions, or shows that something is wrong, check model assumptions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Modeling - Scales well. Makes assumptions, thus a model cannot fundamentally surprise you.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Communication - purpose of data science is to solve </a:t>
            </a:r>
            <a:r>
              <a:rPr lang="en"/>
              <a:t>problems</a:t>
            </a:r>
            <a:r>
              <a:rPr lang="en"/>
              <a:t> by making informed changes in a positive direction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6511d55f26_1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6511d55f26_1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6511d55f26_1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6511d55f26_1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6511d55f26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6511d55f26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hyperlink" Target="http://go.osu.edu/BDAAsignin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4.png"/><Relationship Id="rId4" Type="http://schemas.openxmlformats.org/officeDocument/2006/relationships/hyperlink" Target="https://bdaa-workshops.s3.us-east-2.amazonaws.com/AB_NYC_2019.csv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Relationship Id="rId4" Type="http://schemas.openxmlformats.org/officeDocument/2006/relationships/image" Target="../media/image25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3.png"/><Relationship Id="rId4" Type="http://schemas.openxmlformats.org/officeDocument/2006/relationships/image" Target="../media/image12.jpg"/><Relationship Id="rId5" Type="http://schemas.openxmlformats.org/officeDocument/2006/relationships/hyperlink" Target="https://ggplot2.tidyverse.org/#cheatsheet" TargetMode="External"/></Relationships>
</file>

<file path=ppt/slides/_rels/slide13.xml.rels><?xml version="1.0" encoding="UTF-8" standalone="yes"?><Relationships xmlns="http://schemas.openxmlformats.org/package/2006/relationships"><Relationship Id="rId11" Type="http://schemas.openxmlformats.org/officeDocument/2006/relationships/image" Target="../media/image17.png"/><Relationship Id="rId10" Type="http://schemas.openxmlformats.org/officeDocument/2006/relationships/image" Target="../media/image20.png"/><Relationship Id="rId13" Type="http://schemas.openxmlformats.org/officeDocument/2006/relationships/image" Target="../media/image27.png"/><Relationship Id="rId1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3.png"/><Relationship Id="rId4" Type="http://schemas.openxmlformats.org/officeDocument/2006/relationships/hyperlink" Target="http://www.sthda.com/english/wiki/be-awesome-in-ggplot2-a-practical-guide-to-be-highly-effective-r-software-and-data-visualization#types-of-graphs-for-data-visualization" TargetMode="External"/><Relationship Id="rId9" Type="http://schemas.openxmlformats.org/officeDocument/2006/relationships/image" Target="../media/image26.png"/><Relationship Id="rId15" Type="http://schemas.openxmlformats.org/officeDocument/2006/relationships/image" Target="../media/image28.png"/><Relationship Id="rId14" Type="http://schemas.openxmlformats.org/officeDocument/2006/relationships/image" Target="../media/image19.png"/><Relationship Id="rId5" Type="http://schemas.openxmlformats.org/officeDocument/2006/relationships/image" Target="../media/image18.png"/><Relationship Id="rId6" Type="http://schemas.openxmlformats.org/officeDocument/2006/relationships/image" Target="../media/image15.png"/><Relationship Id="rId7" Type="http://schemas.openxmlformats.org/officeDocument/2006/relationships/image" Target="../media/image14.png"/><Relationship Id="rId8" Type="http://schemas.openxmlformats.org/officeDocument/2006/relationships/image" Target="../media/image2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1.png"/><Relationship Id="rId4" Type="http://schemas.openxmlformats.org/officeDocument/2006/relationships/image" Target="../media/image35.png"/><Relationship Id="rId5" Type="http://schemas.openxmlformats.org/officeDocument/2006/relationships/image" Target="../media/image2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go.osu.edu/bdaa_workshop_survery" TargetMode="External"/><Relationship Id="rId4" Type="http://schemas.openxmlformats.org/officeDocument/2006/relationships/image" Target="../media/image3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www.tidyverse.org/learn/" TargetMode="External"/><Relationship Id="rId4" Type="http://schemas.openxmlformats.org/officeDocument/2006/relationships/hyperlink" Target="https://r4ds.had.co.nz/" TargetMode="External"/><Relationship Id="rId5" Type="http://schemas.openxmlformats.org/officeDocument/2006/relationships/hyperlink" Target="https://style.tidyverse.org/pipes.html" TargetMode="External"/><Relationship Id="rId6" Type="http://schemas.openxmlformats.org/officeDocument/2006/relationships/hyperlink" Target="mailto:glowacki.25@osu.edu" TargetMode="External"/><Relationship Id="rId7" Type="http://schemas.openxmlformats.org/officeDocument/2006/relationships/hyperlink" Target="http://www.leoglowacki.com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Relationship Id="rId4" Type="http://schemas.openxmlformats.org/officeDocument/2006/relationships/image" Target="../media/image6.png"/><Relationship Id="rId5" Type="http://schemas.openxmlformats.org/officeDocument/2006/relationships/image" Target="../media/image4.png"/><Relationship Id="rId6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go.osu.edu/bdaa_tidycode" TargetMode="External"/><Relationship Id="rId4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.xml"/><Relationship Id="rId3" Type="http://schemas.openxmlformats.org/officeDocument/2006/relationships/hyperlink" Target="http://www.sthda.com/english/wiki/running-rstudio-and-setting-up-your-working-directory-easy-r-programming" TargetMode="External"/><Relationship Id="rId4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3.png"/><Relationship Id="rId4" Type="http://schemas.openxmlformats.org/officeDocument/2006/relationships/image" Target="../media/image31.png"/><Relationship Id="rId11" Type="http://schemas.openxmlformats.org/officeDocument/2006/relationships/image" Target="../media/image22.png"/><Relationship Id="rId10" Type="http://schemas.openxmlformats.org/officeDocument/2006/relationships/image" Target="../media/image32.png"/><Relationship Id="rId9" Type="http://schemas.openxmlformats.org/officeDocument/2006/relationships/image" Target="../media/image34.png"/><Relationship Id="rId5" Type="http://schemas.openxmlformats.org/officeDocument/2006/relationships/image" Target="../media/image30.png"/><Relationship Id="rId6" Type="http://schemas.openxmlformats.org/officeDocument/2006/relationships/image" Target="../media/image5.png"/><Relationship Id="rId7" Type="http://schemas.openxmlformats.org/officeDocument/2006/relationships/image" Target="../media/image10.png"/><Relationship Id="rId8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Relationship Id="rId4" Type="http://schemas.openxmlformats.org/officeDocument/2006/relationships/hyperlink" Target="https://ourcodingclub.github.io/2017/03/20/seecc.html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>
            <p:ph type="ctrTitle"/>
          </p:nvPr>
        </p:nvSpPr>
        <p:spPr>
          <a:xfrm>
            <a:off x="311708" y="0"/>
            <a:ext cx="8520600" cy="20526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Intro to </a:t>
            </a:r>
            <a:r>
              <a:rPr lang="en">
                <a:solidFill>
                  <a:srgbClr val="FFFFFF"/>
                </a:solidFill>
              </a:rPr>
              <a:t>the</a:t>
            </a:r>
            <a:r>
              <a:rPr lang="en">
                <a:solidFill>
                  <a:srgbClr val="FFFFFF"/>
                </a:solidFill>
              </a:rPr>
              <a:t> Tidyverse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 rotWithShape="1">
          <a:blip r:embed="rId4">
            <a:alphaModFix/>
          </a:blip>
          <a:srcRect b="57481" l="0" r="0" t="0"/>
          <a:stretch/>
        </p:blipFill>
        <p:spPr>
          <a:xfrm>
            <a:off x="2562075" y="2205000"/>
            <a:ext cx="4019854" cy="1709227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 txBox="1"/>
          <p:nvPr/>
        </p:nvSpPr>
        <p:spPr>
          <a:xfrm>
            <a:off x="2018700" y="4188450"/>
            <a:ext cx="5106600" cy="51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Sign In &amp; Code Link: </a:t>
            </a:r>
            <a:r>
              <a:rPr lang="en" sz="1800" u="sng">
                <a:solidFill>
                  <a:schemeClr val="hlink"/>
                </a:solidFill>
                <a:hlinkClick r:id="rId5"/>
              </a:rPr>
              <a:t>go.osu.edu/BDAAsignin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Dataset</a:t>
            </a:r>
            <a:endParaRPr/>
          </a:p>
        </p:txBody>
      </p:sp>
      <p:pic>
        <p:nvPicPr>
          <p:cNvPr id="133" name="Google Shape;13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74925"/>
            <a:ext cx="8839200" cy="3475393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2"/>
          <p:cNvSpPr txBox="1"/>
          <p:nvPr/>
        </p:nvSpPr>
        <p:spPr>
          <a:xfrm>
            <a:off x="703650" y="997900"/>
            <a:ext cx="7849200" cy="6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hlink"/>
                </a:solidFill>
                <a:highlight>
                  <a:srgbClr val="FFFFFF"/>
                </a:highlight>
                <a:uFill>
                  <a:noFill/>
                </a:uFill>
                <a:hlinkClick r:id="rId4"/>
              </a:rPr>
              <a:t>https://bdaa-workshops.s3.us-east-2.amazonaws.com/AB_NYC_2019.csv</a:t>
            </a:r>
            <a:endParaRPr sz="18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Importing the Dataset</a:t>
            </a:r>
            <a:endParaRPr/>
          </a:p>
        </p:txBody>
      </p:sp>
      <p:sp>
        <p:nvSpPr>
          <p:cNvPr id="140" name="Google Shape;140;p23"/>
          <p:cNvSpPr txBox="1"/>
          <p:nvPr>
            <p:ph idx="1" type="body"/>
          </p:nvPr>
        </p:nvSpPr>
        <p:spPr>
          <a:xfrm>
            <a:off x="311700" y="1152475"/>
            <a:ext cx="8520600" cy="46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readr is a package for importing ‘rectangular’ (.csv, tsv., etc.) files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41" name="Google Shape;14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89288" y="69375"/>
            <a:ext cx="1143000" cy="132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70500" y="2214050"/>
            <a:ext cx="4961803" cy="2880523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3"/>
          <p:cNvSpPr txBox="1"/>
          <p:nvPr/>
        </p:nvSpPr>
        <p:spPr>
          <a:xfrm>
            <a:off x="1758625" y="2966263"/>
            <a:ext cx="1898400" cy="137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For more complex data:</a:t>
            </a:r>
            <a:endParaRPr/>
          </a:p>
        </p:txBody>
      </p:sp>
      <p:sp>
        <p:nvSpPr>
          <p:cNvPr id="144" name="Google Shape;144;p23"/>
          <p:cNvSpPr txBox="1"/>
          <p:nvPr/>
        </p:nvSpPr>
        <p:spPr>
          <a:xfrm>
            <a:off x="2452800" y="1621375"/>
            <a:ext cx="4238400" cy="4944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df = read_csv(“datafile.csv”)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45" name="Google Shape;145;p23"/>
          <p:cNvSpPr/>
          <p:nvPr/>
        </p:nvSpPr>
        <p:spPr>
          <a:xfrm rot="-885787">
            <a:off x="3377034" y="3116085"/>
            <a:ext cx="3131581" cy="201925"/>
          </a:xfrm>
          <a:prstGeom prst="rightArrow">
            <a:avLst>
              <a:gd fmla="val 50000" name="adj1"/>
              <a:gd fmla="val 155868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ggplot2</a:t>
            </a:r>
            <a:endParaRPr/>
          </a:p>
        </p:txBody>
      </p:sp>
      <p:sp>
        <p:nvSpPr>
          <p:cNvPr id="151" name="Google Shape;151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Package for declaratively creating graphics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B</a:t>
            </a:r>
            <a:r>
              <a:rPr lang="en">
                <a:solidFill>
                  <a:srgbClr val="000000"/>
                </a:solidFill>
              </a:rPr>
              <a:t>ased on The Grammar of Graphics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52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89138" y="69388"/>
            <a:ext cx="1143167" cy="132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950200"/>
            <a:ext cx="5662350" cy="288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4"/>
          <p:cNvSpPr txBox="1"/>
          <p:nvPr/>
        </p:nvSpPr>
        <p:spPr>
          <a:xfrm>
            <a:off x="317050" y="4831800"/>
            <a:ext cx="4516200" cy="5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5"/>
              </a:rPr>
              <a:t>https://ggplot2.tidyverse.org/#cheatsheet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89138" y="69388"/>
            <a:ext cx="1143167" cy="1323975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5"/>
          <p:cNvSpPr txBox="1"/>
          <p:nvPr/>
        </p:nvSpPr>
        <p:spPr>
          <a:xfrm>
            <a:off x="317050" y="4831800"/>
            <a:ext cx="8515200" cy="5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4"/>
              </a:rPr>
              <a:t>http://www.sthda.com/english/wiki/be-awesome-in-ggplot2-a-practical-guide-to-be-highly-effective-r-software-and-data-visualization</a:t>
            </a:r>
            <a:endParaRPr/>
          </a:p>
        </p:txBody>
      </p:sp>
      <p:pic>
        <p:nvPicPr>
          <p:cNvPr id="161" name="Google Shape;161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698" y="499055"/>
            <a:ext cx="1454445" cy="14544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7050" y="1952175"/>
            <a:ext cx="1449075" cy="144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913175" y="500375"/>
            <a:ext cx="1451800" cy="145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913175" y="1952175"/>
            <a:ext cx="1449075" cy="144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095400" y="3411138"/>
            <a:ext cx="1449075" cy="1449075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5"/>
          <p:cNvSpPr txBox="1"/>
          <p:nvPr/>
        </p:nvSpPr>
        <p:spPr>
          <a:xfrm>
            <a:off x="900049" y="27225"/>
            <a:ext cx="2234700" cy="4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One Variable</a:t>
            </a:r>
            <a:endParaRPr sz="2400"/>
          </a:p>
        </p:txBody>
      </p:sp>
      <p:sp>
        <p:nvSpPr>
          <p:cNvPr id="167" name="Google Shape;167;p25"/>
          <p:cNvSpPr txBox="1"/>
          <p:nvPr/>
        </p:nvSpPr>
        <p:spPr>
          <a:xfrm>
            <a:off x="4869599" y="27225"/>
            <a:ext cx="2234700" cy="4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Two</a:t>
            </a:r>
            <a:r>
              <a:rPr lang="en" sz="2400"/>
              <a:t> Variables</a:t>
            </a:r>
            <a:endParaRPr sz="2400"/>
          </a:p>
        </p:txBody>
      </p:sp>
      <p:pic>
        <p:nvPicPr>
          <p:cNvPr id="168" name="Google Shape;168;p2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334400" y="499050"/>
            <a:ext cx="1454450" cy="145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953275" y="526974"/>
            <a:ext cx="1454450" cy="145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5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334400" y="1985075"/>
            <a:ext cx="1454450" cy="1454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5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010575" y="1987774"/>
            <a:ext cx="1449075" cy="1449075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5"/>
          <p:cNvSpPr txBox="1"/>
          <p:nvPr/>
        </p:nvSpPr>
        <p:spPr>
          <a:xfrm rot="-5400000">
            <a:off x="-610075" y="1467975"/>
            <a:ext cx="1681200" cy="4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X </a:t>
            </a:r>
            <a:r>
              <a:rPr lang="en" sz="1800"/>
              <a:t>Continuous</a:t>
            </a:r>
            <a:endParaRPr sz="1800"/>
          </a:p>
        </p:txBody>
      </p:sp>
      <p:sp>
        <p:nvSpPr>
          <p:cNvPr id="173" name="Google Shape;173;p25"/>
          <p:cNvSpPr txBox="1"/>
          <p:nvPr/>
        </p:nvSpPr>
        <p:spPr>
          <a:xfrm rot="-5400000">
            <a:off x="-384925" y="3852225"/>
            <a:ext cx="1349400" cy="4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X Discrete</a:t>
            </a:r>
            <a:endParaRPr sz="1800"/>
          </a:p>
        </p:txBody>
      </p:sp>
      <p:sp>
        <p:nvSpPr>
          <p:cNvPr id="174" name="Google Shape;174;p25"/>
          <p:cNvSpPr txBox="1"/>
          <p:nvPr/>
        </p:nvSpPr>
        <p:spPr>
          <a:xfrm rot="-5400000">
            <a:off x="3062500" y="1467975"/>
            <a:ext cx="2031600" cy="4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X &amp; Y Continuous</a:t>
            </a:r>
            <a:endParaRPr sz="1800"/>
          </a:p>
        </p:txBody>
      </p:sp>
      <p:sp>
        <p:nvSpPr>
          <p:cNvPr id="175" name="Google Shape;175;p25"/>
          <p:cNvSpPr/>
          <p:nvPr/>
        </p:nvSpPr>
        <p:spPr>
          <a:xfrm>
            <a:off x="3664400" y="436913"/>
            <a:ext cx="77400" cy="4479600"/>
          </a:xfrm>
          <a:prstGeom prst="rect">
            <a:avLst/>
          </a:prstGeom>
          <a:solidFill>
            <a:schemeClr val="lt2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25"/>
          <p:cNvSpPr txBox="1"/>
          <p:nvPr/>
        </p:nvSpPr>
        <p:spPr>
          <a:xfrm rot="-5400000">
            <a:off x="3154000" y="3794575"/>
            <a:ext cx="1848600" cy="4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X Disc., Y Cont.</a:t>
            </a:r>
            <a:endParaRPr sz="1800"/>
          </a:p>
        </p:txBody>
      </p:sp>
      <p:sp>
        <p:nvSpPr>
          <p:cNvPr id="177" name="Google Shape;177;p25"/>
          <p:cNvSpPr/>
          <p:nvPr/>
        </p:nvSpPr>
        <p:spPr>
          <a:xfrm>
            <a:off x="4262400" y="3389950"/>
            <a:ext cx="3045000" cy="33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25"/>
          <p:cNvSpPr/>
          <p:nvPr/>
        </p:nvSpPr>
        <p:spPr>
          <a:xfrm>
            <a:off x="377700" y="3376000"/>
            <a:ext cx="3045000" cy="33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9" name="Google Shape;179;p25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6000899" y="3456075"/>
            <a:ext cx="1359200" cy="135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5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4414791" y="3456066"/>
            <a:ext cx="1359209" cy="13592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Explore our Dataset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dplyr</a:t>
            </a:r>
            <a:endParaRPr/>
          </a:p>
        </p:txBody>
      </p:sp>
      <p:sp>
        <p:nvSpPr>
          <p:cNvPr id="191" name="Google Shape;191;p27"/>
          <p:cNvSpPr txBox="1"/>
          <p:nvPr>
            <p:ph idx="1" type="body"/>
          </p:nvPr>
        </p:nvSpPr>
        <p:spPr>
          <a:xfrm>
            <a:off x="311700" y="1152475"/>
            <a:ext cx="8520600" cy="42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  <a:highlight>
                  <a:srgbClr val="FFFFFF"/>
                </a:highlight>
              </a:rPr>
              <a:t>Package for manipulating data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92" name="Google Shape;19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89138" y="69388"/>
            <a:ext cx="1143167" cy="132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1700" y="1710525"/>
            <a:ext cx="4065017" cy="275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691733" y="1887835"/>
            <a:ext cx="4140567" cy="22879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Pipe Operator %&gt;%</a:t>
            </a:r>
            <a:endParaRPr/>
          </a:p>
        </p:txBody>
      </p:sp>
      <p:sp>
        <p:nvSpPr>
          <p:cNvPr id="200" name="Google Shape;200;p28"/>
          <p:cNvSpPr txBox="1"/>
          <p:nvPr>
            <p:ph idx="1" type="body"/>
          </p:nvPr>
        </p:nvSpPr>
        <p:spPr>
          <a:xfrm>
            <a:off x="311700" y="1152475"/>
            <a:ext cx="8520600" cy="132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Connects a series of statements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“Pipes” LHS result as the first argument of the RHS function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Read as “then”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201" name="Google Shape;20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89138" y="69388"/>
            <a:ext cx="1143167" cy="1323975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8"/>
          <p:cNvSpPr txBox="1"/>
          <p:nvPr/>
        </p:nvSpPr>
        <p:spPr>
          <a:xfrm>
            <a:off x="235500" y="2284300"/>
            <a:ext cx="3963600" cy="1030800"/>
          </a:xfrm>
          <a:prstGeom prst="rect">
            <a:avLst/>
          </a:prstGeom>
          <a:solidFill>
            <a:srgbClr val="D9D9D9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cars_df</a:t>
            </a: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 %&gt;%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  select(model, num_doors) %&gt;%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  filter(num_doors == 2)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</p:txBody>
      </p:sp>
      <p:graphicFrame>
        <p:nvGraphicFramePr>
          <p:cNvPr id="203" name="Google Shape;203;p28"/>
          <p:cNvGraphicFramePr/>
          <p:nvPr/>
        </p:nvGraphicFramePr>
        <p:xfrm>
          <a:off x="235500" y="3424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{00F7E94D-A5F8-4DD8-BCCC-942B63595A2A}</a:tableStyleId>
              </a:tblPr>
              <a:tblGrid>
                <a:gridCol w="848500"/>
                <a:gridCol w="1045425"/>
                <a:gridCol w="12159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brand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model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num_</a:t>
                      </a:r>
                      <a:r>
                        <a:rPr b="1" lang="en"/>
                        <a:t>doors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Toyota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Venza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Nissan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Murano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Ford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Mustang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204" name="Google Shape;204;p28"/>
          <p:cNvGraphicFramePr/>
          <p:nvPr/>
        </p:nvGraphicFramePr>
        <p:xfrm>
          <a:off x="3889375" y="3424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{00F7E94D-A5F8-4DD8-BCCC-942B63595A2A}</a:tableStyleId>
              </a:tblPr>
              <a:tblGrid>
                <a:gridCol w="1045425"/>
                <a:gridCol w="12159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model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num_doors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Venza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Murano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Mustang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205" name="Google Shape;205;p28"/>
          <p:cNvGraphicFramePr/>
          <p:nvPr/>
        </p:nvGraphicFramePr>
        <p:xfrm>
          <a:off x="6711400" y="3424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{00F7E94D-A5F8-4DD8-BCCC-942B63595A2A}</a:tableStyleId>
              </a:tblPr>
              <a:tblGrid>
                <a:gridCol w="1045425"/>
                <a:gridCol w="12159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model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num_doors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Mustang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06" name="Google Shape;206;p28"/>
          <p:cNvSpPr/>
          <p:nvPr/>
        </p:nvSpPr>
        <p:spPr>
          <a:xfrm>
            <a:off x="3425250" y="4019300"/>
            <a:ext cx="416400" cy="396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28"/>
          <p:cNvSpPr/>
          <p:nvPr/>
        </p:nvSpPr>
        <p:spPr>
          <a:xfrm>
            <a:off x="6226925" y="3765375"/>
            <a:ext cx="416400" cy="396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28"/>
          <p:cNvSpPr txBox="1"/>
          <p:nvPr/>
        </p:nvSpPr>
        <p:spPr>
          <a:xfrm>
            <a:off x="3131450" y="2023100"/>
            <a:ext cx="5841300" cy="396300"/>
          </a:xfrm>
          <a:prstGeom prst="rect">
            <a:avLst/>
          </a:prstGeom>
          <a:solidFill>
            <a:srgbClr val="D9D9D9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filter(select(cars_df, model, num_doors), num_doors == 2)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09" name="Google Shape;209;p28"/>
          <p:cNvSpPr/>
          <p:nvPr/>
        </p:nvSpPr>
        <p:spPr>
          <a:xfrm rot="-1200239">
            <a:off x="2425633" y="2176320"/>
            <a:ext cx="914684" cy="439311"/>
          </a:xfrm>
          <a:prstGeom prst="mathEqual">
            <a:avLst>
              <a:gd fmla="val 23520" name="adj1"/>
              <a:gd fmla="val 11760" name="adj2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28"/>
          <p:cNvSpPr txBox="1"/>
          <p:nvPr/>
        </p:nvSpPr>
        <p:spPr>
          <a:xfrm rot="-1031693">
            <a:off x="2222096" y="1930794"/>
            <a:ext cx="1069606" cy="39635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9900"/>
                </a:solidFill>
              </a:rPr>
              <a:t>Equivalent</a:t>
            </a:r>
            <a:endParaRPr>
              <a:solidFill>
                <a:srgbClr val="FF9900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 and Feedback</a:t>
            </a:r>
            <a:endParaRPr/>
          </a:p>
        </p:txBody>
      </p:sp>
      <p:sp>
        <p:nvSpPr>
          <p:cNvPr id="216" name="Google Shape;216;p29"/>
          <p:cNvSpPr txBox="1"/>
          <p:nvPr>
            <p:ph idx="1" type="body"/>
          </p:nvPr>
        </p:nvSpPr>
        <p:spPr>
          <a:xfrm>
            <a:off x="311700" y="1152475"/>
            <a:ext cx="8520600" cy="360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Any Questions? </a:t>
            </a:r>
            <a:endParaRPr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Anonymous</a:t>
            </a:r>
            <a:r>
              <a:rPr lang="en">
                <a:solidFill>
                  <a:srgbClr val="000000"/>
                </a:solidFill>
              </a:rPr>
              <a:t> Feedback </a:t>
            </a:r>
            <a:r>
              <a:rPr lang="en">
                <a:solidFill>
                  <a:srgbClr val="000000"/>
                </a:solidFill>
              </a:rPr>
              <a:t>Survey</a:t>
            </a:r>
            <a:r>
              <a:rPr lang="en">
                <a:solidFill>
                  <a:srgbClr val="000000"/>
                </a:solidFill>
              </a:rPr>
              <a:t>: </a:t>
            </a:r>
            <a:endParaRPr>
              <a:solidFill>
                <a:srgbClr val="000000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en" sz="1800" u="sng">
                <a:solidFill>
                  <a:schemeClr val="hlink"/>
                </a:solidFill>
                <a:hlinkClick r:id="rId3"/>
              </a:rPr>
              <a:t>https://go.osu.edu/bdaa_workshop_survery</a:t>
            </a:r>
            <a:endParaRPr sz="1800"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217" name="Google Shape;217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93863" y="445013"/>
            <a:ext cx="2638425" cy="3038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Further Resources</a:t>
            </a:r>
            <a:endParaRPr/>
          </a:p>
        </p:txBody>
      </p:sp>
      <p:sp>
        <p:nvSpPr>
          <p:cNvPr id="223" name="Google Shape;223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Learning Tidyverse: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https://www.tidyverse.org/learn/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R for Data Science Book:</a:t>
            </a:r>
            <a:r>
              <a:rPr lang="en"/>
              <a:t> </a:t>
            </a:r>
            <a:r>
              <a:rPr lang="en" u="sng">
                <a:solidFill>
                  <a:schemeClr val="hlink"/>
                </a:solidFill>
                <a:hlinkClick r:id="rId4"/>
              </a:rPr>
              <a:t>https://r4ds.had.co.nz/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Pipe Style Guide: </a:t>
            </a:r>
            <a:r>
              <a:rPr lang="en" u="sng">
                <a:solidFill>
                  <a:schemeClr val="hlink"/>
                </a:solidFill>
                <a:hlinkClick r:id="rId5"/>
              </a:rPr>
              <a:t>https://style.tidyverse.org/pipes.html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My Contact Info: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Leo Glowacki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 u="sng">
                <a:solidFill>
                  <a:schemeClr val="accent5"/>
                </a:solidFill>
                <a:hlinkClick r:id="rId6"/>
              </a:rPr>
              <a:t>glowacki.25@osu.edu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 u="sng">
                <a:solidFill>
                  <a:schemeClr val="accent5"/>
                </a:solidFill>
                <a:hlinkClick r:id="rId7"/>
              </a:rPr>
              <a:t>www.leoglowacki.com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Plan</a:t>
            </a:r>
            <a:endParaRPr/>
          </a:p>
        </p:txBody>
      </p:sp>
      <p:sp>
        <p:nvSpPr>
          <p:cNvPr id="63" name="Google Shape;63;p14"/>
          <p:cNvSpPr txBox="1"/>
          <p:nvPr>
            <p:ph idx="1" type="body"/>
          </p:nvPr>
        </p:nvSpPr>
        <p:spPr>
          <a:xfrm>
            <a:off x="311700" y="1152475"/>
            <a:ext cx="1719900" cy="178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</a:rPr>
              <a:t>Brief</a:t>
            </a:r>
            <a:r>
              <a:rPr lang="en" sz="2400">
                <a:solidFill>
                  <a:srgbClr val="000000"/>
                </a:solidFill>
              </a:rPr>
              <a:t> Intro to R &amp; RStudio</a:t>
            </a:r>
            <a:endParaRPr sz="2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</a:endParaRPr>
          </a:p>
        </p:txBody>
      </p:sp>
      <p:sp>
        <p:nvSpPr>
          <p:cNvPr id="64" name="Google Shape;64;p14"/>
          <p:cNvSpPr/>
          <p:nvPr/>
        </p:nvSpPr>
        <p:spPr>
          <a:xfrm>
            <a:off x="2106050" y="1666650"/>
            <a:ext cx="1251600" cy="442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14"/>
          <p:cNvSpPr txBox="1"/>
          <p:nvPr/>
        </p:nvSpPr>
        <p:spPr>
          <a:xfrm>
            <a:off x="3815850" y="1422450"/>
            <a:ext cx="1512300" cy="9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Tidyverse Overview</a:t>
            </a:r>
            <a:endParaRPr sz="2400"/>
          </a:p>
        </p:txBody>
      </p:sp>
      <p:sp>
        <p:nvSpPr>
          <p:cNvPr id="66" name="Google Shape;66;p14"/>
          <p:cNvSpPr txBox="1"/>
          <p:nvPr/>
        </p:nvSpPr>
        <p:spPr>
          <a:xfrm>
            <a:off x="6618900" y="1017725"/>
            <a:ext cx="2439300" cy="18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Explore a Dataset with Tidyverse (ggplot2 &amp; dplyr)</a:t>
            </a:r>
            <a:endParaRPr sz="2400"/>
          </a:p>
        </p:txBody>
      </p:sp>
      <p:sp>
        <p:nvSpPr>
          <p:cNvPr id="67" name="Google Shape;67;p14"/>
          <p:cNvSpPr/>
          <p:nvPr/>
        </p:nvSpPr>
        <p:spPr>
          <a:xfrm>
            <a:off x="5367300" y="1666650"/>
            <a:ext cx="1251600" cy="442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8" name="Google Shape;68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88" y="2795725"/>
            <a:ext cx="2014774" cy="185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29337" y="2480200"/>
            <a:ext cx="2485350" cy="248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99128" y="2872025"/>
            <a:ext cx="2801073" cy="185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010775" y="3017000"/>
            <a:ext cx="821524" cy="821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R, RStudio, &amp; Packages</a:t>
            </a:r>
            <a:endParaRPr/>
          </a:p>
        </p:txBody>
      </p:sp>
      <p:sp>
        <p:nvSpPr>
          <p:cNvPr id="77" name="Google Shape;77;p15"/>
          <p:cNvSpPr txBox="1"/>
          <p:nvPr>
            <p:ph idx="1" type="body"/>
          </p:nvPr>
        </p:nvSpPr>
        <p:spPr>
          <a:xfrm>
            <a:off x="311700" y="1152475"/>
            <a:ext cx="8522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14300" lvl="0" marL="9144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">
                <a:solidFill>
                  <a:srgbClr val="000000"/>
                </a:solidFill>
              </a:rPr>
              <a:t> </a:t>
            </a:r>
            <a:r>
              <a:rPr b="1" lang="en">
                <a:solidFill>
                  <a:srgbClr val="000000"/>
                </a:solidFill>
              </a:rPr>
              <a:t>R</a:t>
            </a:r>
            <a:r>
              <a:rPr lang="en">
                <a:solidFill>
                  <a:srgbClr val="000000"/>
                </a:solidFill>
              </a:rPr>
              <a:t> is an open source programming language for statistical computing and graphics supported by the R Foundation for Statistical Computing.</a:t>
            </a:r>
            <a:endParaRPr>
              <a:solidFill>
                <a:srgbClr val="000000"/>
              </a:solidFill>
            </a:endParaRPr>
          </a:p>
          <a:p>
            <a:pPr indent="-114300" lvl="0" marL="9144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">
                <a:solidFill>
                  <a:srgbClr val="000000"/>
                </a:solidFill>
              </a:rPr>
              <a:t> </a:t>
            </a:r>
            <a:r>
              <a:rPr b="1" lang="en">
                <a:solidFill>
                  <a:srgbClr val="000000"/>
                </a:solidFill>
              </a:rPr>
              <a:t>RStudio</a:t>
            </a:r>
            <a:r>
              <a:rPr lang="en">
                <a:solidFill>
                  <a:srgbClr val="000000"/>
                </a:solidFill>
              </a:rPr>
              <a:t> is a free “integrated development environment” (IDE) for R. It is the </a:t>
            </a:r>
            <a:r>
              <a:rPr lang="en">
                <a:solidFill>
                  <a:srgbClr val="000000"/>
                </a:solidFill>
              </a:rPr>
              <a:t>environment</a:t>
            </a:r>
            <a:r>
              <a:rPr lang="en">
                <a:solidFill>
                  <a:srgbClr val="000000"/>
                </a:solidFill>
              </a:rPr>
              <a:t> and interface we will be using today to execute our R code.</a:t>
            </a:r>
            <a:endParaRPr>
              <a:solidFill>
                <a:srgbClr val="000000"/>
              </a:solidFill>
            </a:endParaRPr>
          </a:p>
          <a:p>
            <a:pPr indent="-114300" lvl="0" marL="9144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">
                <a:solidFill>
                  <a:srgbClr val="000000"/>
                </a:solidFill>
              </a:rPr>
              <a:t> </a:t>
            </a:r>
            <a:r>
              <a:rPr b="1" lang="en">
                <a:solidFill>
                  <a:srgbClr val="000000"/>
                </a:solidFill>
              </a:rPr>
              <a:t>R packages</a:t>
            </a:r>
            <a:r>
              <a:rPr lang="en">
                <a:solidFill>
                  <a:srgbClr val="000000"/>
                </a:solidFill>
              </a:rPr>
              <a:t> are a collection of R functions, </a:t>
            </a:r>
            <a:r>
              <a:rPr lang="en">
                <a:solidFill>
                  <a:srgbClr val="000000"/>
                </a:solidFill>
              </a:rPr>
              <a:t>compiled</a:t>
            </a:r>
            <a:r>
              <a:rPr lang="en">
                <a:solidFill>
                  <a:srgbClr val="000000"/>
                </a:solidFill>
              </a:rPr>
              <a:t> code and sample data. They are stored under a directory called "library" in the R environment.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78" name="Google Shape;7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3413125"/>
            <a:ext cx="1634274" cy="150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11988" y="3413114"/>
            <a:ext cx="3720021" cy="1306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44679" y="3121077"/>
            <a:ext cx="1789119" cy="20224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Getting Started with R</a:t>
            </a:r>
            <a:endParaRPr/>
          </a:p>
        </p:txBody>
      </p:sp>
      <p:sp>
        <p:nvSpPr>
          <p:cNvPr id="86" name="Google Shape;86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</a:rPr>
              <a:t>RStudio Cloud: </a:t>
            </a:r>
            <a:endParaRPr sz="2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800" u="sng">
                <a:solidFill>
                  <a:schemeClr val="hlink"/>
                </a:solidFill>
                <a:hlinkClick r:id="rId3"/>
              </a:rPr>
              <a:t>https://go.osu.edu/BDAA_TIDYCODE</a:t>
            </a:r>
            <a:endParaRPr sz="1800">
              <a:solidFill>
                <a:srgbClr val="000000"/>
              </a:solidFill>
            </a:endParaRPr>
          </a:p>
        </p:txBody>
      </p:sp>
      <p:pic>
        <p:nvPicPr>
          <p:cNvPr id="87" name="Google Shape;8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22300" y="1152475"/>
            <a:ext cx="3810000" cy="381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/>
          <p:nvPr>
            <p:ph idx="1" type="body"/>
          </p:nvPr>
        </p:nvSpPr>
        <p:spPr>
          <a:xfrm>
            <a:off x="479800" y="4703325"/>
            <a:ext cx="86640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3"/>
              </a:rPr>
              <a:t>http://www.sthda.com/english/wiki/running-rstudio-and-setting-up-your-working-directory-easy-r-programming</a:t>
            </a:r>
            <a:endParaRPr/>
          </a:p>
        </p:txBody>
      </p:sp>
      <p:pic>
        <p:nvPicPr>
          <p:cNvPr id="93" name="Google Shape;9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95925" y="76190"/>
            <a:ext cx="5752125" cy="4774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Tidyverse?</a:t>
            </a:r>
            <a:endParaRPr/>
          </a:p>
        </p:txBody>
      </p:sp>
      <p:pic>
        <p:nvPicPr>
          <p:cNvPr id="99" name="Google Shape;9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8725" y="1152463"/>
            <a:ext cx="6486525" cy="3724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Tidyverse is Built For the Data Science Process</a:t>
            </a:r>
            <a:endParaRPr/>
          </a:p>
        </p:txBody>
      </p:sp>
      <p:sp>
        <p:nvSpPr>
          <p:cNvPr id="105" name="Google Shape;105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A </a:t>
            </a:r>
            <a:r>
              <a:rPr lang="en">
                <a:solidFill>
                  <a:srgbClr val="000000"/>
                </a:solidFill>
              </a:rPr>
              <a:t>collection</a:t>
            </a:r>
            <a:r>
              <a:rPr lang="en">
                <a:solidFill>
                  <a:srgbClr val="000000"/>
                </a:solidFill>
              </a:rPr>
              <a:t> </a:t>
            </a:r>
            <a:r>
              <a:rPr lang="en">
                <a:solidFill>
                  <a:srgbClr val="000000"/>
                </a:solidFill>
              </a:rPr>
              <a:t>of </a:t>
            </a:r>
            <a:r>
              <a:rPr i="1" lang="en">
                <a:solidFill>
                  <a:srgbClr val="000000"/>
                </a:solidFill>
              </a:rPr>
              <a:t>extremely</a:t>
            </a:r>
            <a:r>
              <a:rPr i="1" lang="en">
                <a:solidFill>
                  <a:srgbClr val="000000"/>
                </a:solidFill>
              </a:rPr>
              <a:t> </a:t>
            </a:r>
            <a:r>
              <a:rPr lang="en">
                <a:solidFill>
                  <a:srgbClr val="000000"/>
                </a:solidFill>
              </a:rPr>
              <a:t>useful (and open source!) data science packages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Created by Hadley Wickham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Core Tidyverse:</a:t>
            </a:r>
            <a:endParaRPr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06" name="Google Shape;10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6988" y="2314163"/>
            <a:ext cx="1143167" cy="132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80163" y="2314163"/>
            <a:ext cx="1143167" cy="132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23338" y="2314163"/>
            <a:ext cx="1143167" cy="132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16613" y="3302413"/>
            <a:ext cx="1143000" cy="132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651838" y="3302413"/>
            <a:ext cx="1143000" cy="132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366513" y="2314163"/>
            <a:ext cx="1143000" cy="132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794838" y="3302413"/>
            <a:ext cx="1143167" cy="132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930238" y="3302413"/>
            <a:ext cx="1143167" cy="132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303825" y="1826213"/>
            <a:ext cx="2604675" cy="260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Tidyverse is Built For the Data Science Process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0" name="Google Shape;12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8475" y="1017725"/>
            <a:ext cx="7067053" cy="3820976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0"/>
          <p:cNvSpPr txBox="1"/>
          <p:nvPr/>
        </p:nvSpPr>
        <p:spPr>
          <a:xfrm>
            <a:off x="486875" y="4821550"/>
            <a:ext cx="45231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4"/>
              </a:rPr>
              <a:t>https://ourcodingclub.github.io/2017/03/20/seecc.html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Installing and Loading Tidyverse</a:t>
            </a:r>
            <a:endParaRPr/>
          </a:p>
        </p:txBody>
      </p:sp>
      <p:sp>
        <p:nvSpPr>
          <p:cNvPr id="127" name="Google Shape;127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Install all the packages in the tidyverse: </a:t>
            </a:r>
            <a:endParaRPr>
              <a:solidFill>
                <a:schemeClr val="dk1"/>
              </a:solidFill>
            </a:endParaRPr>
          </a:p>
          <a:p>
            <a:pPr indent="0" lvl="0" marL="1828800" rtl="0" algn="l">
              <a:lnSpc>
                <a:spcPct val="200000"/>
              </a:lnSpc>
              <a:spcBef>
                <a:spcPts val="220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highlight>
                  <a:srgbClr val="D9D9D9"/>
                </a:highlight>
                <a:latin typeface="Consolas"/>
                <a:ea typeface="Consolas"/>
                <a:cs typeface="Consolas"/>
                <a:sym typeface="Consolas"/>
              </a:rPr>
              <a:t>install.packages("tidyverse")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2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Load the core tidyverse: </a:t>
            </a:r>
            <a:endParaRPr>
              <a:solidFill>
                <a:schemeClr val="dk1"/>
              </a:solidFill>
            </a:endParaRPr>
          </a:p>
          <a:p>
            <a:pPr indent="457200" lvl="0" marL="2286000" rtl="0" algn="l">
              <a:lnSpc>
                <a:spcPct val="200000"/>
              </a:lnSpc>
              <a:spcBef>
                <a:spcPts val="2200"/>
              </a:spcBef>
              <a:spcAft>
                <a:spcPts val="2200"/>
              </a:spcAft>
              <a:buNone/>
            </a:pPr>
            <a:r>
              <a:rPr lang="en" sz="2400">
                <a:solidFill>
                  <a:schemeClr val="dk1"/>
                </a:solidFill>
                <a:highlight>
                  <a:srgbClr val="D9D9D9"/>
                </a:highlight>
                <a:latin typeface="Consolas"/>
                <a:ea typeface="Consolas"/>
                <a:cs typeface="Consolas"/>
                <a:sym typeface="Consolas"/>
              </a:rPr>
              <a:t>library(tidyverse)</a:t>
            </a:r>
            <a:endParaRPr sz="24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